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399" r:id="rId2"/>
    <p:sldId id="371" r:id="rId3"/>
    <p:sldId id="381" r:id="rId4"/>
    <p:sldId id="382" r:id="rId5"/>
    <p:sldId id="395" r:id="rId6"/>
    <p:sldId id="396" r:id="rId7"/>
    <p:sldId id="385" r:id="rId8"/>
    <p:sldId id="372" r:id="rId9"/>
    <p:sldId id="386" r:id="rId10"/>
    <p:sldId id="387" r:id="rId11"/>
    <p:sldId id="388" r:id="rId12"/>
    <p:sldId id="389" r:id="rId13"/>
    <p:sldId id="390" r:id="rId14"/>
    <p:sldId id="391" r:id="rId15"/>
    <p:sldId id="373" r:id="rId16"/>
    <p:sldId id="397" r:id="rId17"/>
    <p:sldId id="393" r:id="rId18"/>
    <p:sldId id="398" r:id="rId19"/>
    <p:sldId id="283" r:id="rId20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2C7F"/>
    <a:srgbClr val="0A0A7C"/>
    <a:srgbClr val="3185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97" d="100"/>
          <a:sy n="97" d="100"/>
        </p:scale>
        <p:origin x="786" y="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D96C38-5CC6-4E5F-B480-43626F6B2B19}" type="datetimeFigureOut">
              <a:rPr lang="ru-RU" smtClean="0"/>
              <a:t>12.01.2026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DA689E-BF25-459B-AC17-D0F562D79E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6137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12.01.2026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353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12.01.2026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571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12.01.2026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8347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12.01.2026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170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12.01.2026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9756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12.01.2026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494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12.01.2026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257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12.01.2026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976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12.01.2026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564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12.01.2026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496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12.01.2026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978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55B961-173D-41C4-A722-0B2AA6CD2F7B}" type="datetimeFigureOut">
              <a:rPr lang="ru-RU" smtClean="0"/>
              <a:t>12.01.2026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560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9537"/>
            <a:ext cx="4013935" cy="5153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-1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Прямоугольник 29"/>
          <p:cNvSpPr/>
          <p:nvPr/>
        </p:nvSpPr>
        <p:spPr>
          <a:xfrm>
            <a:off x="3275856" y="630458"/>
            <a:ext cx="5461388" cy="258936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216607" y="836016"/>
            <a:ext cx="441216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3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КЛЮЧЕВЫЕ АСПЕКТЫ ПОСЛАНИЯ </a:t>
            </a:r>
            <a:endParaRPr kumimoji="0" lang="ru-RU" sz="23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3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ПРЕЗИДЕНТА РЕСПУБЛИКИ БЕЛАРУСЬ А.Г.ЛУКАШЕНКО БЕЛОРУССКОМУ НАРОДУ И НАЦИОНАЛЬНОМУ СОБРАНИЮ </a:t>
            </a:r>
            <a:endParaRPr kumimoji="0" lang="ru-RU" sz="23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3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РЕСПУБЛИКИ БЕЛАРУСЬ</a:t>
            </a:r>
            <a:endParaRPr kumimoji="0" lang="ru-RU" sz="23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707904" y="884226"/>
            <a:ext cx="180020" cy="21195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Прямоугольник 33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3959932" y="4191929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234077" y="3327053"/>
            <a:ext cx="450050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3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Единый день </a:t>
            </a:r>
            <a:br>
              <a:rPr kumimoji="0" lang="ru-RU" sz="23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23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информирования населения </a:t>
            </a:r>
            <a:r>
              <a:rPr kumimoji="0" lang="ru-RU" sz="23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/>
            </a:r>
            <a:br>
              <a:rPr kumimoji="0" lang="ru-RU" sz="23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endParaRPr kumimoji="0" lang="ru-RU" sz="2300" b="0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627934" y="4484362"/>
            <a:ext cx="15704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январь 2026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г.</a:t>
            </a:r>
          </a:p>
        </p:txBody>
      </p:sp>
      <p:sp>
        <p:nvSpPr>
          <p:cNvPr id="4" name="AutoShape 2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AutoShape 4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AutoShape 6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AutoShape 8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2274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 rot="5400000">
            <a:off x="8558097" y="4307901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4355976" y="2485377"/>
            <a:ext cx="460851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rgbClr val="182C7F"/>
                </a:solidFill>
              </a:rPr>
              <a:t>Послание Главы государства </a:t>
            </a:r>
            <a:r>
              <a:rPr lang="ru-RU" sz="1600" dirty="0">
                <a:solidFill>
                  <a:srgbClr val="182C7F"/>
                </a:solidFill>
              </a:rPr>
              <a:t>вызвало </a:t>
            </a:r>
            <a:r>
              <a:rPr lang="ru-RU" sz="1600" dirty="0" smtClean="0">
                <a:solidFill>
                  <a:srgbClr val="182C7F"/>
                </a:solidFill>
              </a:rPr>
              <a:t>интерес не только у белорусов</a:t>
            </a:r>
            <a:r>
              <a:rPr lang="ru-RU" sz="1600" dirty="0">
                <a:solidFill>
                  <a:srgbClr val="182C7F"/>
                </a:solidFill>
              </a:rPr>
              <a:t>, но и жителей </a:t>
            </a:r>
            <a:r>
              <a:rPr lang="ru-RU" sz="1600" dirty="0" smtClean="0">
                <a:solidFill>
                  <a:srgbClr val="182C7F"/>
                </a:solidFill>
              </a:rPr>
              <a:t>ближнего и дальнего зарубежья. </a:t>
            </a:r>
          </a:p>
          <a:p>
            <a:r>
              <a:rPr lang="ru-RU" sz="1600" dirty="0" smtClean="0">
                <a:solidFill>
                  <a:srgbClr val="182C7F"/>
                </a:solidFill>
              </a:rPr>
              <a:t>Освещали ВНС </a:t>
            </a:r>
            <a:r>
              <a:rPr lang="ru-RU" sz="1600" b="1" dirty="0" smtClean="0">
                <a:solidFill>
                  <a:srgbClr val="182C7F"/>
                </a:solidFill>
              </a:rPr>
              <a:t>более </a:t>
            </a:r>
            <a:r>
              <a:rPr lang="ru-RU" sz="1600" b="1" dirty="0">
                <a:solidFill>
                  <a:srgbClr val="182C7F"/>
                </a:solidFill>
              </a:rPr>
              <a:t>450 представителей СМИ</a:t>
            </a:r>
            <a:r>
              <a:rPr lang="ru-RU" sz="1600" dirty="0">
                <a:solidFill>
                  <a:srgbClr val="182C7F"/>
                </a:solidFill>
              </a:rPr>
              <a:t>, включая свыше 40 журналистов от </a:t>
            </a:r>
            <a:r>
              <a:rPr lang="ru-RU" sz="1600" b="1" dirty="0">
                <a:solidFill>
                  <a:srgbClr val="182C7F"/>
                </a:solidFill>
              </a:rPr>
              <a:t>12 ведущих международных </a:t>
            </a:r>
            <a:r>
              <a:rPr lang="ru-RU" sz="1600" b="1" dirty="0" err="1" smtClean="0">
                <a:solidFill>
                  <a:srgbClr val="182C7F"/>
                </a:solidFill>
              </a:rPr>
              <a:t>медиакомпаний</a:t>
            </a:r>
            <a:r>
              <a:rPr lang="ru-RU" sz="1600" dirty="0" smtClean="0">
                <a:solidFill>
                  <a:srgbClr val="182C7F"/>
                </a:solidFill>
              </a:rPr>
              <a:t>, около </a:t>
            </a:r>
            <a:r>
              <a:rPr lang="ru-RU" sz="1600" dirty="0">
                <a:solidFill>
                  <a:srgbClr val="182C7F"/>
                </a:solidFill>
              </a:rPr>
              <a:t>50 специалистов пресс-служб госорганов. Ход мероприятия широко освещался ведущими СМИ России, Китая, Турции, </a:t>
            </a:r>
            <a:r>
              <a:rPr lang="ru-RU" sz="1600" dirty="0" smtClean="0">
                <a:solidFill>
                  <a:srgbClr val="182C7F"/>
                </a:solidFill>
              </a:rPr>
              <a:t>Германии.</a:t>
            </a:r>
            <a:endParaRPr lang="ru-RU" sz="1600" b="1" dirty="0">
              <a:solidFill>
                <a:srgbClr val="182C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7337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io.sb.by/storage01/iblock/4da/4da4519ed5b40377b64412f39e825b29/ac91b92a4a2e8e50ee07b0b431943c3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770"/>
          <a:stretch/>
        </p:blipFill>
        <p:spPr bwMode="auto">
          <a:xfrm>
            <a:off x="3025283" y="-15974"/>
            <a:ext cx="6118717" cy="5159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-10716" y="-15974"/>
            <a:ext cx="5446812" cy="515947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8596207" y="4298627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8558690" y="-25664"/>
            <a:ext cx="261782" cy="69954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611560" y="324107"/>
            <a:ext cx="3672409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500" b="1" dirty="0" smtClean="0">
                <a:solidFill>
                  <a:schemeClr val="bg1"/>
                </a:solidFill>
              </a:rPr>
              <a:t>ИТОГИ ПЯТИЛЕТКИ: </a:t>
            </a:r>
            <a:r>
              <a:rPr lang="ru-RU" sz="2000" b="1" dirty="0" smtClean="0">
                <a:solidFill>
                  <a:schemeClr val="bg1"/>
                </a:solidFill>
              </a:rPr>
              <a:t/>
            </a:r>
            <a:br>
              <a:rPr lang="ru-RU" sz="2000" b="1" dirty="0" smtClean="0">
                <a:solidFill>
                  <a:schemeClr val="bg1"/>
                </a:solidFill>
              </a:rPr>
            </a:br>
            <a:r>
              <a:rPr lang="ru-RU" sz="2000" b="1" dirty="0" smtClean="0">
                <a:solidFill>
                  <a:schemeClr val="bg1"/>
                </a:solidFill>
              </a:rPr>
              <a:t>БЕЛАРУСЬ В ЦИФРАХ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865043" y="1111581"/>
            <a:ext cx="4320480" cy="37317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ГЛОБАЛЬНЫЕ СВЯЗИ</a:t>
            </a:r>
            <a:endParaRPr lang="ru-RU" dirty="0" smtClean="0">
              <a:solidFill>
                <a:schemeClr val="bg1"/>
              </a:solidFill>
            </a:endParaRPr>
          </a:p>
          <a:p>
            <a:r>
              <a:rPr lang="ru-RU" sz="1500" dirty="0" smtClean="0">
                <a:solidFill>
                  <a:schemeClr val="bg1"/>
                </a:solidFill>
              </a:rPr>
              <a:t>Внешнеторговые </a:t>
            </a:r>
            <a:r>
              <a:rPr lang="ru-RU" sz="1500" dirty="0">
                <a:solidFill>
                  <a:schemeClr val="bg1"/>
                </a:solidFill>
              </a:rPr>
              <a:t>отношения с </a:t>
            </a:r>
            <a:r>
              <a:rPr lang="ru-RU" sz="1500" b="1" dirty="0">
                <a:solidFill>
                  <a:schemeClr val="bg1"/>
                </a:solidFill>
              </a:rPr>
              <a:t>190 странами</a:t>
            </a:r>
            <a:r>
              <a:rPr lang="ru-RU" sz="1500" dirty="0">
                <a:solidFill>
                  <a:schemeClr val="bg1"/>
                </a:solidFill>
              </a:rPr>
              <a:t> </a:t>
            </a:r>
            <a:r>
              <a:rPr lang="ru-RU" sz="1500" dirty="0" smtClean="0">
                <a:solidFill>
                  <a:schemeClr val="bg1"/>
                </a:solidFill>
              </a:rPr>
              <a:t>мира.</a:t>
            </a:r>
            <a:endParaRPr lang="ru-RU" sz="1500" dirty="0">
              <a:solidFill>
                <a:schemeClr val="bg1"/>
              </a:solidFill>
            </a:endParaRPr>
          </a:p>
          <a:p>
            <a:r>
              <a:rPr lang="ru-RU" b="1" dirty="0" smtClean="0">
                <a:solidFill>
                  <a:schemeClr val="bg1"/>
                </a:solidFill>
              </a:rPr>
              <a:t>ДОСТИЖЕНИЯ В РЕЙТИНГАХ</a:t>
            </a:r>
            <a:endParaRPr lang="ru-RU" dirty="0" smtClean="0">
              <a:solidFill>
                <a:schemeClr val="bg1"/>
              </a:solidFill>
            </a:endParaRPr>
          </a:p>
          <a:p>
            <a:r>
              <a:rPr lang="ru-RU" sz="1500" b="1" dirty="0" smtClean="0">
                <a:solidFill>
                  <a:schemeClr val="bg1"/>
                </a:solidFill>
              </a:rPr>
              <a:t>48-е </a:t>
            </a:r>
            <a:r>
              <a:rPr lang="ru-RU" sz="1500" b="1" dirty="0">
                <a:solidFill>
                  <a:schemeClr val="bg1"/>
                </a:solidFill>
              </a:rPr>
              <a:t>место</a:t>
            </a:r>
            <a:r>
              <a:rPr lang="ru-RU" sz="1500" dirty="0">
                <a:solidFill>
                  <a:schemeClr val="bg1"/>
                </a:solidFill>
              </a:rPr>
              <a:t> из 220 стран по туристической </a:t>
            </a:r>
            <a:r>
              <a:rPr lang="ru-RU" sz="1500" dirty="0" smtClean="0">
                <a:solidFill>
                  <a:schemeClr val="bg1"/>
                </a:solidFill>
              </a:rPr>
              <a:t>привлекательности;</a:t>
            </a:r>
            <a:endParaRPr lang="ru-RU" sz="1500" dirty="0">
              <a:solidFill>
                <a:schemeClr val="bg1"/>
              </a:solidFill>
            </a:endParaRPr>
          </a:p>
          <a:p>
            <a:r>
              <a:rPr lang="ru-RU" sz="1500" b="1" dirty="0">
                <a:solidFill>
                  <a:schemeClr val="bg1"/>
                </a:solidFill>
              </a:rPr>
              <a:t>56-е место</a:t>
            </a:r>
            <a:r>
              <a:rPr lang="ru-RU" sz="1500" dirty="0">
                <a:solidFill>
                  <a:schemeClr val="bg1"/>
                </a:solidFill>
              </a:rPr>
              <a:t> в мировом рейтинге промышленной </a:t>
            </a:r>
            <a:r>
              <a:rPr lang="ru-RU" sz="1500" dirty="0" smtClean="0">
                <a:solidFill>
                  <a:schemeClr val="bg1"/>
                </a:solidFill>
              </a:rPr>
              <a:t>конкурентоспособности.</a:t>
            </a:r>
            <a:endParaRPr lang="ru-RU" sz="1500" dirty="0">
              <a:solidFill>
                <a:schemeClr val="bg1"/>
              </a:solidFill>
            </a:endParaRPr>
          </a:p>
          <a:p>
            <a:r>
              <a:rPr lang="ru-RU" b="1" dirty="0" smtClean="0">
                <a:solidFill>
                  <a:schemeClr val="bg1"/>
                </a:solidFill>
              </a:rPr>
              <a:t>ТУРИСТИЧЕСКИЙ ПОТОК</a:t>
            </a:r>
            <a:endParaRPr lang="ru-RU" dirty="0" smtClean="0">
              <a:solidFill>
                <a:schemeClr val="bg1"/>
              </a:solidFill>
            </a:endParaRPr>
          </a:p>
          <a:p>
            <a:r>
              <a:rPr lang="ru-RU" sz="1500" b="1" dirty="0" smtClean="0">
                <a:solidFill>
                  <a:schemeClr val="bg1"/>
                </a:solidFill>
              </a:rPr>
              <a:t>250 </a:t>
            </a:r>
            <a:r>
              <a:rPr lang="ru-RU" sz="1500" b="1" dirty="0">
                <a:solidFill>
                  <a:schemeClr val="bg1"/>
                </a:solidFill>
              </a:rPr>
              <a:t>000+</a:t>
            </a:r>
            <a:r>
              <a:rPr lang="ru-RU" sz="1500" dirty="0">
                <a:solidFill>
                  <a:schemeClr val="bg1"/>
                </a:solidFill>
              </a:rPr>
              <a:t> европейских туристов по </a:t>
            </a:r>
            <a:r>
              <a:rPr lang="ru-RU" sz="1500" dirty="0" err="1">
                <a:solidFill>
                  <a:schemeClr val="bg1"/>
                </a:solidFill>
              </a:rPr>
              <a:t>безвизу</a:t>
            </a:r>
            <a:endParaRPr lang="ru-RU" sz="1500" dirty="0">
              <a:solidFill>
                <a:schemeClr val="bg1"/>
              </a:solidFill>
            </a:endParaRPr>
          </a:p>
          <a:p>
            <a:r>
              <a:rPr lang="ru-RU" sz="1450" dirty="0" smtClean="0">
                <a:solidFill>
                  <a:schemeClr val="bg1"/>
                </a:solidFill>
              </a:rPr>
              <a:t>убедились </a:t>
            </a:r>
            <a:r>
              <a:rPr lang="ru-RU" sz="1450" dirty="0">
                <a:solidFill>
                  <a:schemeClr val="bg1"/>
                </a:solidFill>
              </a:rPr>
              <a:t>в </a:t>
            </a:r>
            <a:r>
              <a:rPr lang="ru-RU" sz="1450" b="1" dirty="0">
                <a:solidFill>
                  <a:schemeClr val="bg1"/>
                </a:solidFill>
              </a:rPr>
              <a:t>безопасности, уюте и красоте</a:t>
            </a:r>
            <a:r>
              <a:rPr lang="ru-RU" sz="1450" dirty="0">
                <a:solidFill>
                  <a:schemeClr val="bg1"/>
                </a:solidFill>
              </a:rPr>
              <a:t> </a:t>
            </a:r>
            <a:r>
              <a:rPr lang="ru-RU" sz="1450" dirty="0" smtClean="0">
                <a:solidFill>
                  <a:schemeClr val="bg1"/>
                </a:solidFill>
              </a:rPr>
              <a:t>страны.</a:t>
            </a:r>
            <a:endParaRPr lang="ru-RU" sz="1450" dirty="0">
              <a:solidFill>
                <a:schemeClr val="bg1"/>
              </a:solidFill>
            </a:endParaRPr>
          </a:p>
          <a:p>
            <a:r>
              <a:rPr lang="ru-RU" b="1" dirty="0" smtClean="0">
                <a:solidFill>
                  <a:schemeClr val="bg1"/>
                </a:solidFill>
              </a:rPr>
              <a:t>ПРОМЫШЛЕННЫЙ ЭКСПОРТ</a:t>
            </a:r>
            <a:endParaRPr lang="ru-RU" dirty="0" smtClean="0">
              <a:solidFill>
                <a:schemeClr val="bg1"/>
              </a:solidFill>
            </a:endParaRPr>
          </a:p>
          <a:p>
            <a:r>
              <a:rPr lang="ru-RU" sz="1500" b="1" dirty="0" smtClean="0">
                <a:solidFill>
                  <a:schemeClr val="bg1"/>
                </a:solidFill>
              </a:rPr>
              <a:t>сотни </a:t>
            </a:r>
            <a:r>
              <a:rPr lang="ru-RU" sz="1500" b="1" dirty="0">
                <a:solidFill>
                  <a:schemeClr val="bg1"/>
                </a:solidFill>
              </a:rPr>
              <a:t>тысяч</a:t>
            </a:r>
            <a:r>
              <a:rPr lang="ru-RU" sz="1500" dirty="0">
                <a:solidFill>
                  <a:schemeClr val="bg1"/>
                </a:solidFill>
              </a:rPr>
              <a:t> отечественных машин реализованы на рынке Союзного </a:t>
            </a:r>
            <a:r>
              <a:rPr lang="ru-RU" sz="1500" dirty="0" smtClean="0">
                <a:solidFill>
                  <a:schemeClr val="bg1"/>
                </a:solidFill>
              </a:rPr>
              <a:t>государства;</a:t>
            </a:r>
            <a:endParaRPr lang="ru-RU" sz="1500" dirty="0">
              <a:solidFill>
                <a:schemeClr val="bg1"/>
              </a:solidFill>
            </a:endParaRPr>
          </a:p>
          <a:p>
            <a:r>
              <a:rPr lang="ru-RU" sz="1500" dirty="0" smtClean="0">
                <a:solidFill>
                  <a:schemeClr val="bg1"/>
                </a:solidFill>
              </a:rPr>
              <a:t>отдельные </a:t>
            </a:r>
            <a:r>
              <a:rPr lang="ru-RU" sz="1500" dirty="0">
                <a:solidFill>
                  <a:schemeClr val="bg1"/>
                </a:solidFill>
              </a:rPr>
              <a:t>модели занимают </a:t>
            </a:r>
            <a:r>
              <a:rPr lang="ru-RU" sz="1500" b="1" dirty="0">
                <a:solidFill>
                  <a:schemeClr val="bg1"/>
                </a:solidFill>
              </a:rPr>
              <a:t>лидирующие позиции</a:t>
            </a:r>
            <a:r>
              <a:rPr lang="ru-RU" sz="1500" dirty="0">
                <a:solidFill>
                  <a:schemeClr val="bg1"/>
                </a:solidFill>
              </a:rPr>
              <a:t> в </a:t>
            </a:r>
            <a:r>
              <a:rPr lang="ru-RU" sz="1500" dirty="0" smtClean="0">
                <a:solidFill>
                  <a:schemeClr val="bg1"/>
                </a:solidFill>
              </a:rPr>
              <a:t>продажах.</a:t>
            </a:r>
            <a:endParaRPr lang="ru-RU" sz="1500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21751" y="1219146"/>
            <a:ext cx="144016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721751" y="1707654"/>
            <a:ext cx="144016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721751" y="2892564"/>
            <a:ext cx="144016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721751" y="3654564"/>
            <a:ext cx="144016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25839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 rot="5400000">
            <a:off x="2111443" y="-1256958"/>
            <a:ext cx="1041303" cy="431186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571835" y="1563638"/>
            <a:ext cx="4288197" cy="349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dirty="0" smtClean="0">
                <a:solidFill>
                  <a:srgbClr val="0A0A7C"/>
                </a:solidFill>
              </a:rPr>
              <a:t>НАУЧНО-ТЕХНИЧЕСКИЙ СУВЕРЕНИТЕТ</a:t>
            </a:r>
          </a:p>
          <a:p>
            <a:r>
              <a:rPr lang="ru-RU" sz="1300" dirty="0" smtClean="0"/>
              <a:t>Создание </a:t>
            </a:r>
            <a:r>
              <a:rPr lang="ru-RU" sz="1300" dirty="0"/>
              <a:t>собственных технологий в </a:t>
            </a:r>
            <a:r>
              <a:rPr lang="ru-RU" sz="1300" b="1" dirty="0"/>
              <a:t>критически важных </a:t>
            </a:r>
            <a:r>
              <a:rPr lang="ru-RU" sz="1300" b="1" dirty="0" smtClean="0"/>
              <a:t>отраслях</a:t>
            </a:r>
            <a:r>
              <a:rPr lang="ru-RU" sz="1300" dirty="0" smtClean="0"/>
              <a:t>.</a:t>
            </a:r>
            <a:endParaRPr lang="ru-RU" sz="1300" dirty="0"/>
          </a:p>
          <a:p>
            <a:r>
              <a:rPr lang="ru-RU" sz="1300" dirty="0"/>
              <a:t>Ускорение внедрения инноваций в </a:t>
            </a:r>
            <a:r>
              <a:rPr lang="ru-RU" sz="1300" b="1" dirty="0"/>
              <a:t>реальном секторе </a:t>
            </a:r>
            <a:r>
              <a:rPr lang="ru-RU" sz="1300" b="1" dirty="0" smtClean="0"/>
              <a:t>экономики</a:t>
            </a:r>
            <a:r>
              <a:rPr lang="ru-RU" sz="1300" dirty="0" smtClean="0"/>
              <a:t>.</a:t>
            </a:r>
            <a:endParaRPr lang="ru-RU" sz="1300" dirty="0"/>
          </a:p>
          <a:p>
            <a:r>
              <a:rPr lang="ru-RU" sz="1300" b="1" dirty="0" smtClean="0">
                <a:solidFill>
                  <a:srgbClr val="0A0A7C"/>
                </a:solidFill>
              </a:rPr>
              <a:t>МИКРОЭЛЕКТРОНИКА</a:t>
            </a:r>
          </a:p>
          <a:p>
            <a:r>
              <a:rPr lang="ru-RU" sz="1300" b="1" dirty="0" smtClean="0"/>
              <a:t>Базовый </a:t>
            </a:r>
            <a:r>
              <a:rPr lang="ru-RU" sz="1300" b="1" dirty="0"/>
              <a:t>приоритет:</a:t>
            </a:r>
            <a:r>
              <a:rPr lang="ru-RU" sz="1300" dirty="0"/>
              <a:t> полное обеспечение промышленности и ВПК отечественными </a:t>
            </a:r>
            <a:r>
              <a:rPr lang="ru-RU" sz="1300" dirty="0" smtClean="0"/>
              <a:t>компонентами.</a:t>
            </a:r>
            <a:endParaRPr lang="ru-RU" sz="1300" dirty="0"/>
          </a:p>
          <a:p>
            <a:r>
              <a:rPr lang="ru-RU" sz="1300" b="1" dirty="0" smtClean="0">
                <a:solidFill>
                  <a:srgbClr val="0A0A7C"/>
                </a:solidFill>
              </a:rPr>
              <a:t>СТАНКОСТРОЕНИЕ</a:t>
            </a:r>
          </a:p>
          <a:p>
            <a:r>
              <a:rPr lang="ru-RU" sz="1300" b="1" dirty="0" smtClean="0"/>
              <a:t>Ежегодное </a:t>
            </a:r>
            <a:r>
              <a:rPr lang="ru-RU" sz="1300" b="1" dirty="0"/>
              <a:t>обновление</a:t>
            </a:r>
            <a:r>
              <a:rPr lang="ru-RU" sz="1300" dirty="0"/>
              <a:t> модельного ряда станков с </a:t>
            </a:r>
            <a:r>
              <a:rPr lang="ru-RU" sz="1300" dirty="0" smtClean="0"/>
              <a:t>программным управлением.</a:t>
            </a:r>
            <a:endParaRPr lang="ru-RU" sz="1300" dirty="0"/>
          </a:p>
          <a:p>
            <a:r>
              <a:rPr lang="ru-RU" sz="1300" dirty="0"/>
              <a:t>100% покрытие потребностей отечественных </a:t>
            </a:r>
            <a:r>
              <a:rPr lang="ru-RU" sz="1300" dirty="0" smtClean="0"/>
              <a:t>предприятий.</a:t>
            </a:r>
            <a:endParaRPr lang="ru-RU" sz="1300" dirty="0"/>
          </a:p>
          <a:p>
            <a:r>
              <a:rPr lang="ru-RU" sz="1300" dirty="0"/>
              <a:t>Завоевание позиций на </a:t>
            </a:r>
            <a:r>
              <a:rPr lang="ru-RU" sz="1300" b="1" dirty="0"/>
              <a:t>международных </a:t>
            </a:r>
            <a:r>
              <a:rPr lang="ru-RU" sz="1300" b="1" dirty="0" smtClean="0"/>
              <a:t>рынках</a:t>
            </a:r>
            <a:r>
              <a:rPr lang="ru-RU" sz="1300" dirty="0" smtClean="0"/>
              <a:t>.</a:t>
            </a:r>
            <a:endParaRPr lang="ru-RU" sz="1300" dirty="0"/>
          </a:p>
          <a:p>
            <a:r>
              <a:rPr lang="ru-RU" sz="1300" b="1" dirty="0" smtClean="0">
                <a:solidFill>
                  <a:srgbClr val="0A0A7C"/>
                </a:solidFill>
              </a:rPr>
              <a:t>РОБОТИЗАЦИЯ ПРОИЗВОДСТВА</a:t>
            </a:r>
          </a:p>
          <a:p>
            <a:r>
              <a:rPr lang="ru-RU" sz="1300" b="1" dirty="0" smtClean="0"/>
              <a:t>Цель </a:t>
            </a:r>
            <a:r>
              <a:rPr lang="ru-RU" sz="1300" b="1" dirty="0"/>
              <a:t>к 2030 году:</a:t>
            </a:r>
            <a:r>
              <a:rPr lang="ru-RU" sz="1300" dirty="0"/>
              <a:t> достичь показателя </a:t>
            </a:r>
            <a:r>
              <a:rPr lang="ru-RU" sz="1300" b="1" dirty="0"/>
              <a:t>100 роботов на </a:t>
            </a:r>
            <a:r>
              <a:rPr lang="ru-RU" sz="1300" b="1" dirty="0" smtClean="0"/>
              <a:t/>
            </a:r>
            <a:br>
              <a:rPr lang="ru-RU" sz="1300" b="1" dirty="0" smtClean="0"/>
            </a:br>
            <a:r>
              <a:rPr lang="ru-RU" sz="1300" b="1" dirty="0" smtClean="0"/>
              <a:t>10 </a:t>
            </a:r>
            <a:r>
              <a:rPr lang="ru-RU" sz="1300" b="1" dirty="0"/>
              <a:t>000 промышленных </a:t>
            </a:r>
            <a:r>
              <a:rPr lang="ru-RU" sz="1300" b="1" dirty="0" smtClean="0"/>
              <a:t>работников</a:t>
            </a:r>
            <a:r>
              <a:rPr lang="ru-RU" sz="1300" dirty="0" smtClean="0"/>
              <a:t>.</a:t>
            </a:r>
            <a:endParaRPr lang="ru-RU" sz="13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483518"/>
            <a:ext cx="41044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Технологические приоритеты промышленного развития</a:t>
            </a:r>
          </a:p>
        </p:txBody>
      </p:sp>
    </p:spTree>
    <p:extLst>
      <p:ext uri="{BB962C8B-B14F-4D97-AF65-F5344CB8AC3E}">
        <p14:creationId xmlns:p14="http://schemas.microsoft.com/office/powerpoint/2010/main" val="3821804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588" y="160025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67544" y="1779662"/>
            <a:ext cx="4000165" cy="14311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450" dirty="0">
                <a:solidFill>
                  <a:prstClr val="black"/>
                </a:solidFill>
              </a:rPr>
              <a:t>В числе перспективных направлений — создание белорусского поезда </a:t>
            </a:r>
            <a:br>
              <a:rPr lang="ru-RU" sz="1450" dirty="0">
                <a:solidFill>
                  <a:prstClr val="black"/>
                </a:solidFill>
              </a:rPr>
            </a:br>
            <a:r>
              <a:rPr lang="ru-RU" sz="1450" dirty="0">
                <a:solidFill>
                  <a:prstClr val="black"/>
                </a:solidFill>
              </a:rPr>
              <a:t>в </a:t>
            </a:r>
            <a:r>
              <a:rPr lang="ru-RU" sz="1450" dirty="0" err="1">
                <a:solidFill>
                  <a:prstClr val="black"/>
                </a:solidFill>
              </a:rPr>
              <a:t>г.Фаниполе</a:t>
            </a:r>
            <a:r>
              <a:rPr lang="ru-RU" sz="1450" dirty="0">
                <a:solidFill>
                  <a:prstClr val="black"/>
                </a:solidFill>
              </a:rPr>
              <a:t>, отечественного самолета в </a:t>
            </a:r>
            <a:r>
              <a:rPr lang="ru-RU" sz="1450" dirty="0" err="1">
                <a:solidFill>
                  <a:prstClr val="black"/>
                </a:solidFill>
              </a:rPr>
              <a:t>г.Барановичах</a:t>
            </a:r>
            <a:r>
              <a:rPr lang="ru-RU" sz="1450" dirty="0">
                <a:solidFill>
                  <a:prstClr val="black"/>
                </a:solidFill>
              </a:rPr>
              <a:t>, рулонного пресс-подборщика и доильного робота, а также возрождение судостроения на Пинском заводе.</a:t>
            </a:r>
          </a:p>
        </p:txBody>
      </p:sp>
      <p:sp>
        <p:nvSpPr>
          <p:cNvPr id="7" name="Прямоугольник 6"/>
          <p:cNvSpPr/>
          <p:nvPr/>
        </p:nvSpPr>
        <p:spPr>
          <a:xfrm rot="5400000">
            <a:off x="1859416" y="-1004930"/>
            <a:ext cx="1329332" cy="409583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11559" y="437308"/>
            <a:ext cx="385614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В НОВУЮ ПЯТИЛЕТКУ ПЛАНИРУЕТСЯ РЕАЛИЗОВАТЬ НЕ МЕНЕЕ 25 КРУПНЫХ ПРОМЫШЛЕННЫХ 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ПРОЕКТОВ 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AutoShape 2" descr="https://messages-prod.27c852f3500f38c1e7786e2c9ff9e48f.r2.cloudflarestorage.com/019b35c1-973e-72cb-848a-8098c7b095ac/1767084007549-019b6e69-7d76-75a0-befd-d7f5a97e394d.png?X-Amz-Algorithm=AWS4-HMAC-SHA256&amp;X-Amz-Content-Sha256=UNSIGNED-PAYLOAD&amp;X-Amz-Credential=af634fe044bd071ab4c5d356fdace60f%2F20251230%2Fauto%2Fs3%2Faws4_request&amp;X-Amz-Date=20251230T084007Z&amp;X-Amz-Expires=3600&amp;X-Amz-Signature=4290e67f9e4c25dda4730b0268220a0980cd90448e232c0ebd3a06a6adc3290b&amp;X-Amz-SignedHeaders=host&amp;x-amz-checksum-mode=ENABLED&amp;x-id=GetObject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4385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90643" y="411510"/>
            <a:ext cx="8208912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3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ЦИФРОВИЗАЦИЯ И РАЗВИТИЕ НАЦИОНАЛЬНОЙ IT-ИНДУСТРИИ</a:t>
            </a:r>
            <a:endParaRPr kumimoji="0" lang="ru-RU" sz="2300" b="1" i="0" u="none" strike="noStrike" kern="1200" cap="none" spc="0" normalizeH="0" baseline="0" noProof="0" dirty="0">
              <a:ln>
                <a:noFill/>
              </a:ln>
              <a:solidFill>
                <a:srgbClr val="182C7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2020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008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 rot="5400000">
            <a:off x="1921308" y="-1105640"/>
            <a:ext cx="1205552" cy="4095835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1821842"/>
            <a:ext cx="439248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Цель — не менее </a:t>
            </a: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>$</a:t>
            </a:r>
            <a:r>
              <a:rPr lang="ru-RU" sz="2400" b="1" dirty="0"/>
              <a:t>12 млрд </a:t>
            </a:r>
            <a:r>
              <a:rPr lang="ru-RU" sz="2400" b="1" dirty="0" smtClean="0"/>
              <a:t>ежегодно</a:t>
            </a:r>
            <a:endParaRPr lang="ru-RU" sz="2400" b="1" dirty="0"/>
          </a:p>
          <a:p>
            <a:endParaRPr lang="ru-RU" dirty="0"/>
          </a:p>
          <a:p>
            <a:r>
              <a:rPr lang="ru-RU" b="1" dirty="0"/>
              <a:t>Модернизация АПК</a:t>
            </a:r>
            <a:r>
              <a:rPr lang="ru-RU" b="1" dirty="0" smtClean="0"/>
              <a:t>: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переход </a:t>
            </a:r>
            <a:r>
              <a:rPr lang="ru-RU" dirty="0"/>
              <a:t>на цифровое сельское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хозяйство </a:t>
            </a:r>
            <a:r>
              <a:rPr lang="ru-RU" dirty="0"/>
              <a:t>и технологии точного </a:t>
            </a:r>
            <a:r>
              <a:rPr lang="ru-RU" dirty="0" smtClean="0"/>
              <a:t>земледелия;</a:t>
            </a:r>
            <a:endParaRPr lang="ru-RU" dirty="0"/>
          </a:p>
          <a:p>
            <a:r>
              <a:rPr lang="ru-RU" dirty="0" smtClean="0"/>
              <a:t>централизованное </a:t>
            </a:r>
            <a:r>
              <a:rPr lang="ru-RU" dirty="0"/>
              <a:t>управление и диспетчеризация всех процессов в каждой </a:t>
            </a:r>
            <a:r>
              <a:rPr lang="ru-RU" dirty="0" err="1"/>
              <a:t>сельхозорганизации</a:t>
            </a:r>
            <a:r>
              <a:rPr lang="ru-RU" dirty="0"/>
              <a:t> — от поля до фермы.</a:t>
            </a:r>
            <a:endParaRPr lang="ru-RU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83568" y="434445"/>
            <a:ext cx="357251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ЭКСПОРТ ПРОДОВОЛЬСТВИЯ</a:t>
            </a:r>
            <a:endParaRPr lang="ru-RU" sz="3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76166" y="3201320"/>
            <a:ext cx="144016" cy="144016"/>
          </a:xfrm>
          <a:prstGeom prst="rect">
            <a:avLst/>
          </a:prstGeom>
          <a:solidFill>
            <a:srgbClr val="0A0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476166" y="4011910"/>
            <a:ext cx="144016" cy="144016"/>
          </a:xfrm>
          <a:prstGeom prst="rect">
            <a:avLst/>
          </a:prstGeom>
          <a:solidFill>
            <a:srgbClr val="0A0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26545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781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22445" y="267494"/>
            <a:ext cx="8208912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182C7F"/>
                </a:solidFill>
              </a:rPr>
              <a:t>ЦЕЛЬ НА ПЯТИЛЕТИЕ - УВЕЛИЧИТЬ ВКЛАД ТУРИЗМА В ЭКОНОМИКУ В 2 РАЗА</a:t>
            </a:r>
          </a:p>
          <a:p>
            <a:pPr algn="ctr"/>
            <a:r>
              <a:rPr lang="ru-RU" sz="1600" b="1" dirty="0" smtClean="0"/>
              <a:t>Основные </a:t>
            </a:r>
            <a:r>
              <a:rPr lang="ru-RU" sz="1600" b="1" dirty="0"/>
              <a:t>направления:</a:t>
            </a:r>
            <a:endParaRPr lang="ru-RU" sz="1600" dirty="0"/>
          </a:p>
          <a:p>
            <a:pPr algn="ctr"/>
            <a:r>
              <a:rPr lang="ru-RU" sz="1600" b="1" dirty="0" err="1" smtClean="0"/>
              <a:t>цифровизация</a:t>
            </a:r>
            <a:r>
              <a:rPr lang="ru-RU" sz="1600" b="1" dirty="0"/>
              <a:t>:</a:t>
            </a:r>
            <a:r>
              <a:rPr lang="ru-RU" sz="1600" dirty="0"/>
              <a:t> создать отечественную туристическую </a:t>
            </a:r>
            <a:r>
              <a:rPr lang="ru-RU" sz="1600" dirty="0" smtClean="0"/>
              <a:t>онлайн-платформу;</a:t>
            </a:r>
            <a:endParaRPr lang="ru-RU" sz="1600" dirty="0"/>
          </a:p>
          <a:p>
            <a:pPr algn="ctr"/>
            <a:r>
              <a:rPr lang="ru-RU" sz="1600" b="1" dirty="0" smtClean="0"/>
              <a:t>продвижение</a:t>
            </a:r>
            <a:r>
              <a:rPr lang="ru-RU" sz="1600" b="1" dirty="0"/>
              <a:t>:</a:t>
            </a:r>
            <a:r>
              <a:rPr lang="ru-RU" sz="1600" dirty="0"/>
              <a:t> активно работать через </a:t>
            </a:r>
            <a:r>
              <a:rPr lang="ru-RU" sz="1600" dirty="0" smtClean="0"/>
              <a:t>посольства и </a:t>
            </a:r>
            <a:r>
              <a:rPr lang="ru-RU" sz="1600" dirty="0"/>
              <a:t>дилерские </a:t>
            </a:r>
            <a:r>
              <a:rPr lang="ru-RU" sz="1600" dirty="0" smtClean="0"/>
              <a:t>центры, </a:t>
            </a:r>
            <a:r>
              <a:rPr lang="ru-RU" sz="1600" dirty="0"/>
              <a:t>усиливать </a:t>
            </a:r>
            <a:r>
              <a:rPr lang="ru-RU" sz="1600" dirty="0" smtClean="0"/>
              <a:t>рекламу;</a:t>
            </a:r>
            <a:endParaRPr lang="ru-RU" sz="1600" dirty="0"/>
          </a:p>
          <a:p>
            <a:pPr algn="ctr"/>
            <a:r>
              <a:rPr lang="ru-RU" sz="1600" b="1" dirty="0" smtClean="0"/>
              <a:t>инфраструктура</a:t>
            </a:r>
            <a:r>
              <a:rPr lang="ru-RU" sz="1600" b="1" dirty="0"/>
              <a:t>:</a:t>
            </a:r>
            <a:r>
              <a:rPr lang="ru-RU" sz="1600" dirty="0"/>
              <a:t> расширять номерной фонд </a:t>
            </a:r>
            <a:r>
              <a:rPr lang="ru-RU" sz="1600" dirty="0" smtClean="0"/>
              <a:t>санаториев, </a:t>
            </a:r>
            <a:r>
              <a:rPr lang="ru-RU" sz="1600" dirty="0"/>
              <a:t>строить новые гостиницы</a:t>
            </a:r>
            <a:r>
              <a:rPr lang="ru-RU" sz="1600" dirty="0" smtClean="0"/>
              <a:t>, в том числе </a:t>
            </a:r>
            <a:r>
              <a:rPr lang="ru-RU" sz="1600" dirty="0"/>
              <a:t>в районных центрах.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80201" y="892231"/>
            <a:ext cx="144016" cy="144016"/>
          </a:xfrm>
          <a:prstGeom prst="rect">
            <a:avLst/>
          </a:prstGeom>
          <a:solidFill>
            <a:srgbClr val="0A0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81087" y="1157780"/>
            <a:ext cx="144016" cy="144016"/>
          </a:xfrm>
          <a:prstGeom prst="rect">
            <a:avLst/>
          </a:prstGeom>
          <a:solidFill>
            <a:srgbClr val="0A0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90402" y="1423329"/>
            <a:ext cx="144016" cy="144016"/>
          </a:xfrm>
          <a:prstGeom prst="rect">
            <a:avLst/>
          </a:prstGeom>
          <a:solidFill>
            <a:srgbClr val="0A0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31282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 rot="5400000">
            <a:off x="2128039" y="-1312371"/>
            <a:ext cx="792090" cy="4095835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585075" y="2571750"/>
            <a:ext cx="4130941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A0A7C"/>
                </a:solidFill>
              </a:rPr>
              <a:t>ЗАДАЧА ГОСУДАРСТВА:</a:t>
            </a:r>
            <a:endParaRPr lang="ru-RU" sz="2000" dirty="0" smtClean="0">
              <a:solidFill>
                <a:srgbClr val="0A0A7C"/>
              </a:solidFill>
            </a:endParaRPr>
          </a:p>
          <a:p>
            <a:r>
              <a:rPr lang="ru-RU" sz="2000" dirty="0" smtClean="0"/>
              <a:t>создать</a:t>
            </a:r>
            <a:r>
              <a:rPr lang="ru-RU" sz="2000" dirty="0"/>
              <a:t> </a:t>
            </a:r>
            <a:r>
              <a:rPr lang="ru-RU" sz="2000" b="1" dirty="0"/>
              <a:t>новую национальную программу</a:t>
            </a:r>
            <a:r>
              <a:rPr lang="ru-RU" sz="2000" dirty="0"/>
              <a:t> с </a:t>
            </a:r>
            <a:r>
              <a:rPr lang="ru-RU" sz="2000" dirty="0" smtClean="0"/>
              <a:t>четкими </a:t>
            </a:r>
            <a:r>
              <a:rPr lang="ru-RU" sz="2000" dirty="0"/>
              <a:t>условиями для мотивации переезда в </a:t>
            </a:r>
            <a:r>
              <a:rPr lang="ru-RU" sz="2000" dirty="0" smtClean="0"/>
              <a:t>село;</a:t>
            </a:r>
            <a:endParaRPr lang="ru-RU" sz="2000" dirty="0"/>
          </a:p>
          <a:p>
            <a:r>
              <a:rPr lang="ru-RU" sz="2000" b="1" dirty="0" smtClean="0"/>
              <a:t>остановить </a:t>
            </a:r>
            <a:r>
              <a:rPr lang="ru-RU" sz="2000" b="1" dirty="0"/>
              <a:t>отток людей</a:t>
            </a:r>
            <a:r>
              <a:rPr lang="ru-RU" sz="2000" dirty="0"/>
              <a:t> из регионов и разгрузить </a:t>
            </a:r>
            <a:r>
              <a:rPr lang="ru-RU" sz="2000" dirty="0" err="1" smtClean="0"/>
              <a:t>г.Минск</a:t>
            </a:r>
            <a:r>
              <a:rPr lang="ru-RU" sz="2000" dirty="0" smtClean="0"/>
              <a:t> </a:t>
            </a:r>
            <a:r>
              <a:rPr lang="ru-RU" sz="2000" dirty="0"/>
              <a:t>с областными центрами.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83568" y="434445"/>
            <a:ext cx="388843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ДЕМОГРАФИЯ СЕЛА</a:t>
            </a:r>
            <a:endParaRPr lang="ru-RU" sz="3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65540" y="3014543"/>
            <a:ext cx="144016" cy="144016"/>
          </a:xfrm>
          <a:prstGeom prst="rect">
            <a:avLst/>
          </a:prstGeom>
          <a:solidFill>
            <a:srgbClr val="0A0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476166" y="3939902"/>
            <a:ext cx="144016" cy="144016"/>
          </a:xfrm>
          <a:prstGeom prst="rect">
            <a:avLst/>
          </a:prstGeom>
          <a:solidFill>
            <a:srgbClr val="0A0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620182" y="1253127"/>
            <a:ext cx="395182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Сегодня в сельской местности </a:t>
            </a:r>
            <a:r>
              <a:rPr lang="ru-RU" sz="2000" dirty="0" smtClean="0"/>
              <a:t>живет </a:t>
            </a:r>
            <a:r>
              <a:rPr lang="ru-RU" sz="2000" dirty="0"/>
              <a:t>менее 2 млн белорусов </a:t>
            </a:r>
            <a:br>
              <a:rPr lang="ru-RU" sz="2000" dirty="0"/>
            </a:br>
            <a:r>
              <a:rPr lang="ru-RU" sz="2000" dirty="0"/>
              <a:t>(21% населения) — на 10% меньше, </a:t>
            </a:r>
            <a:r>
              <a:rPr lang="ru-RU" sz="2000" dirty="0" smtClean="0"/>
              <a:t>чем </a:t>
            </a:r>
            <a:r>
              <a:rPr lang="ru-RU" sz="2000" dirty="0"/>
              <a:t>в 1991 году.</a:t>
            </a:r>
          </a:p>
        </p:txBody>
      </p:sp>
    </p:spTree>
    <p:extLst>
      <p:ext uri="{BB962C8B-B14F-4D97-AF65-F5344CB8AC3E}">
        <p14:creationId xmlns:p14="http://schemas.microsoft.com/office/powerpoint/2010/main" val="1477851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90643" y="267494"/>
            <a:ext cx="820891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00" b="1" dirty="0" smtClean="0">
                <a:solidFill>
                  <a:srgbClr val="0A0A7C"/>
                </a:solidFill>
              </a:rPr>
              <a:t>НАЦИОНАЛЬНАЯ ДЕМОГРАФИЧЕСКАЯ БЕЗОПАСНОСТЬ</a:t>
            </a:r>
            <a:endParaRPr lang="ru-RU" sz="2600" dirty="0">
              <a:solidFill>
                <a:srgbClr val="0A0A7C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 rot="5400000">
            <a:off x="2154850" y="1954800"/>
            <a:ext cx="1242522" cy="459989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648072" y="3746912"/>
            <a:ext cx="435597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i="1" dirty="0">
                <a:solidFill>
                  <a:schemeClr val="bg1"/>
                </a:solidFill>
              </a:rPr>
              <a:t>Поддержка семьи:</a:t>
            </a:r>
            <a:r>
              <a:rPr lang="ru-RU" sz="1200" i="1" dirty="0">
                <a:solidFill>
                  <a:schemeClr val="bg1"/>
                </a:solidFill>
              </a:rPr>
              <a:t> повышение рождаемости и укрепление института семьи.</a:t>
            </a:r>
          </a:p>
          <a:p>
            <a:r>
              <a:rPr lang="ru-RU" sz="1200" b="1" i="1" dirty="0">
                <a:solidFill>
                  <a:schemeClr val="bg1"/>
                </a:solidFill>
              </a:rPr>
              <a:t>Здоровье нации:</a:t>
            </a:r>
            <a:r>
              <a:rPr lang="ru-RU" sz="1200" i="1" dirty="0">
                <a:solidFill>
                  <a:schemeClr val="bg1"/>
                </a:solidFill>
              </a:rPr>
              <a:t> системное укрепление здоровья населения.</a:t>
            </a:r>
          </a:p>
          <a:p>
            <a:r>
              <a:rPr lang="ru-RU" sz="1200" b="1" i="1" dirty="0">
                <a:solidFill>
                  <a:schemeClr val="bg1"/>
                </a:solidFill>
              </a:rPr>
              <a:t>Демографический вызов:</a:t>
            </a:r>
            <a:r>
              <a:rPr lang="ru-RU" sz="1200" i="1" dirty="0">
                <a:solidFill>
                  <a:schemeClr val="bg1"/>
                </a:solidFill>
              </a:rPr>
              <a:t> к концу 2030 года каждый пятый житель Беларуси будет старше 65 лет.</a:t>
            </a:r>
          </a:p>
        </p:txBody>
      </p:sp>
    </p:spTree>
    <p:extLst>
      <p:ext uri="{BB962C8B-B14F-4D97-AF65-F5344CB8AC3E}">
        <p14:creationId xmlns:p14="http://schemas.microsoft.com/office/powerpoint/2010/main" val="2207415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90643" y="267494"/>
            <a:ext cx="820891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00" b="1" dirty="0" smtClean="0">
                <a:solidFill>
                  <a:srgbClr val="0A0A7C"/>
                </a:solidFill>
              </a:rPr>
              <a:t>ПРИОРИТЕТЫ В СИСТЕМЕ ОБРАЗОВАНИЯ</a:t>
            </a:r>
            <a:endParaRPr lang="ru-RU" sz="2600" dirty="0">
              <a:solidFill>
                <a:srgbClr val="0A0A7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1006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90643" y="267494"/>
            <a:ext cx="820891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00" b="1" dirty="0" smtClean="0">
                <a:solidFill>
                  <a:srgbClr val="0A0A7C"/>
                </a:solidFill>
              </a:rPr>
              <a:t>БЕЗОПАСНОСТЬ И ОБОРОНА</a:t>
            </a:r>
            <a:endParaRPr lang="ru-RU" sz="2600" dirty="0">
              <a:solidFill>
                <a:srgbClr val="0A0A7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8402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90643" y="267494"/>
            <a:ext cx="82089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A0A7C"/>
                </a:solidFill>
              </a:rPr>
              <a:t>ГЕОПОЛИТИКА И РАССТАНОВКА АКЦЕНТОВ</a:t>
            </a:r>
            <a:endParaRPr lang="ru-RU" sz="2800" dirty="0">
              <a:solidFill>
                <a:srgbClr val="0A0A7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8800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27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097645" y="627534"/>
            <a:ext cx="4752527" cy="2785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5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Каким будет мир завтра, мы не знаем. Какой будет Беларусь, зависит только </a:t>
            </a:r>
            <a:r>
              <a:rPr lang="en-US" sz="35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35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5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 нас.</a:t>
            </a:r>
            <a:endParaRPr lang="ru-RU" sz="35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67481" y="-236562"/>
            <a:ext cx="84262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0" b="1" i="1" dirty="0">
                <a:solidFill>
                  <a:schemeClr val="bg1"/>
                </a:solidFill>
              </a:rPr>
              <a:t>“</a:t>
            </a:r>
            <a:endParaRPr lang="ru-RU" sz="16000" b="1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7662614" y="1491630"/>
            <a:ext cx="101957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0" b="1" i="1" dirty="0">
                <a:solidFill>
                  <a:schemeClr val="bg1"/>
                </a:solidFill>
              </a:rPr>
              <a:t>“</a:t>
            </a:r>
            <a:endParaRPr lang="ru-RU" sz="16000" b="1" i="1" dirty="0">
              <a:solidFill>
                <a:schemeClr val="bg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139952" y="3723878"/>
            <a:ext cx="48649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Президент Республики Беларусь </a:t>
            </a:r>
            <a:r>
              <a:rPr lang="ru-RU" sz="1400" i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А.Г.Лукашенко</a:t>
            </a:r>
            <a:r>
              <a:rPr lang="ru-RU" sz="14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1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14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44481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90643" y="267494"/>
            <a:ext cx="82089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ДЛЯ РЕШЕНИЯ ВНЕШНИХ ВЫЗОВОВ И ВНУТРЕННИХ ДИСБАЛАНСОВ СОЗДАНА ВЕРТИКАЛЬНАЯ СИСТЕМА ПРОГРАММНЫХ ДОКУМЕНТОВ НА 2026–2030 ГОДЫ.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182C7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6914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90643" y="411510"/>
            <a:ext cx="8208912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500" b="1" dirty="0" smtClean="0">
                <a:solidFill>
                  <a:srgbClr val="182C7F"/>
                </a:solidFill>
              </a:rPr>
              <a:t>ПРИОРИТЕТЫ ПРОГРАММЫ-2030</a:t>
            </a:r>
            <a:endParaRPr lang="ru-RU" sz="2500" b="1" dirty="0">
              <a:solidFill>
                <a:srgbClr val="182C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9635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74892" y="771550"/>
            <a:ext cx="4217187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1" i="1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То, как мы будем жить завтра, зависит от каждого из нас и от нашего единства. Будем едиными, сплоченными – </a:t>
            </a:r>
            <a:r>
              <a:rPr kumimoji="0" lang="ru-RU" sz="2200" b="1" i="1" u="none" strike="noStrike" kern="1200" cap="none" spc="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/>
            </a:r>
            <a:br>
              <a:rPr kumimoji="0" lang="ru-RU" sz="2200" b="1" i="1" u="none" strike="noStrike" kern="1200" cap="none" spc="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2200" b="1" i="1" u="none" strike="noStrike" kern="1200" cap="none" spc="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будем </a:t>
            </a:r>
            <a:r>
              <a:rPr kumimoji="0" lang="ru-RU" sz="2200" b="1" i="1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сильными, а будем сильными – страна будет мирной и </a:t>
            </a:r>
            <a:r>
              <a:rPr kumimoji="0" lang="ru-RU" sz="2200" b="1" i="1" u="none" strike="noStrike" kern="1200" cap="none" spc="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процветающей.</a:t>
            </a:r>
            <a:endParaRPr kumimoji="0" lang="ru-RU" sz="2200" b="1" i="1" u="none" strike="noStrike" kern="1200" cap="none" spc="0" normalizeH="0" baseline="0" noProof="0" dirty="0">
              <a:ln>
                <a:noFill/>
              </a:ln>
              <a:solidFill>
                <a:srgbClr val="182C7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496" y="51470"/>
            <a:ext cx="868596" cy="1310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0" b="1" i="1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6000" b="1" i="1" u="none" strike="noStrike" kern="1200" cap="none" spc="0" normalizeH="0" baseline="0" noProof="0" dirty="0">
              <a:ln>
                <a:noFill/>
              </a:ln>
              <a:solidFill>
                <a:srgbClr val="182C7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4344517" y="2787774"/>
            <a:ext cx="1019571" cy="1310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0" b="1" i="1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6000" b="1" i="1" u="none" strike="noStrike" kern="1200" cap="none" spc="0" normalizeH="0" baseline="0" noProof="0" dirty="0">
              <a:ln>
                <a:noFill/>
              </a:ln>
              <a:solidFill>
                <a:srgbClr val="182C7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83568" y="3345835"/>
            <a:ext cx="387025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1" u="none" strike="noStrike" kern="1200" cap="none" spc="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Председатель 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Всебелорусского народного собрания </a:t>
            </a:r>
            <a:r>
              <a:rPr kumimoji="0" lang="ru-RU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А.Г.Лукашенко</a:t>
            </a:r>
            <a:endParaRPr kumimoji="0" lang="ru-RU" sz="1400" b="0" i="1" u="none" strike="noStrike" kern="1200" cap="none" spc="0" normalizeH="0" baseline="0" noProof="0" dirty="0">
              <a:ln>
                <a:noFill/>
              </a:ln>
              <a:solidFill>
                <a:srgbClr val="182C7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3251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7937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81166" y="1541091"/>
            <a:ext cx="7981668" cy="103859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 rot="5400000">
            <a:off x="1092521" y="-320969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D:\Академия управления\фото1\лого академии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08301" y="1770267"/>
            <a:ext cx="2727398" cy="565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rot="5400000">
            <a:off x="7828601" y="3311435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3208301" y="3075806"/>
            <a:ext cx="501339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Полная версия выступления </a:t>
            </a:r>
            <a:r>
              <a:rPr lang="ru-RU" dirty="0" smtClean="0"/>
              <a:t>Президента Республики Беларусь </a:t>
            </a:r>
            <a:r>
              <a:rPr lang="ru-RU" dirty="0" err="1" smtClean="0"/>
              <a:t>А.Г.Лукашенко</a:t>
            </a:r>
            <a:r>
              <a:rPr lang="ru-RU" dirty="0" smtClean="0"/>
              <a:t> </a:t>
            </a:r>
            <a:r>
              <a:rPr lang="ru-RU" dirty="0"/>
              <a:t>на втором заседании седьмого </a:t>
            </a:r>
            <a:r>
              <a:rPr lang="ru-RU" dirty="0" smtClean="0"/>
              <a:t>Всебелорусского</a:t>
            </a:r>
            <a:br>
              <a:rPr lang="ru-RU" dirty="0" smtClean="0"/>
            </a:br>
            <a:r>
              <a:rPr lang="ru-RU" dirty="0" smtClean="0"/>
              <a:t>народного собрания</a:t>
            </a:r>
            <a:endParaRPr lang="ru-RU" dirty="0"/>
          </a:p>
        </p:txBody>
      </p:sp>
      <p:pic>
        <p:nvPicPr>
          <p:cNvPr id="1026" name="Picture 2" descr="D:\Академия управления\2025\Декабрь\YQR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2684" y="2654012"/>
            <a:ext cx="1755750" cy="1755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7741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9325</TotalTime>
  <Words>246</Words>
  <Application>Microsoft Office PowerPoint</Application>
  <PresentationFormat>Экран (16:9)</PresentationFormat>
  <Paragraphs>67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2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</dc:creator>
  <cp:lastModifiedBy>User</cp:lastModifiedBy>
  <cp:revision>452</cp:revision>
  <dcterms:created xsi:type="dcterms:W3CDTF">2024-07-24T10:48:12Z</dcterms:created>
  <dcterms:modified xsi:type="dcterms:W3CDTF">2026-01-12T10:11:47Z</dcterms:modified>
</cp:coreProperties>
</file>